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7" r:id="rId2"/>
    <p:sldId id="258" r:id="rId3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3" d="100"/>
          <a:sy n="73" d="100"/>
        </p:scale>
        <p:origin x="-1296" y="-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3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01E87D9-BA80-4837-9C5B-0E94AE33666A}" type="datetimeFigureOut">
              <a:rPr lang="de-DE" smtClean="0"/>
              <a:t>27.09.2017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0889C2A-4B55-43BE-9CAE-1278895BFC3D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760260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CU-ERC: Cairo University Energy Research Centre</a:t>
            </a:r>
          </a:p>
          <a:p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EC: European Commission Programmes</a:t>
            </a:r>
          </a:p>
          <a:p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EEHC: </a:t>
            </a:r>
            <a:r>
              <a:rPr lang="de-DE" dirty="0" smtClean="0"/>
              <a:t>Egyptian Electricity Holding Company</a:t>
            </a:r>
            <a:endParaRPr lang="en-GB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EES: Egyptian Engineering Syndicate</a:t>
            </a:r>
          </a:p>
          <a:p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FAO: Food and Agriculture Organization of the United Nations</a:t>
            </a:r>
          </a:p>
          <a:p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GACIC: German-Arab Chamber of Industry and Commerce</a:t>
            </a:r>
          </a:p>
          <a:p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IAREEE: International Academy for Renewable Energy &amp; Energy Efficiency</a:t>
            </a:r>
          </a:p>
          <a:p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IMC: Industrial Modernisation </a:t>
            </a:r>
            <a:r>
              <a:rPr lang="en-GB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Center</a:t>
            </a:r>
            <a:endParaRPr lang="en-GB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ILO: International Labour Organization of the United Nations</a:t>
            </a:r>
          </a:p>
          <a:p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ITC: Industrial Training </a:t>
            </a:r>
            <a:r>
              <a:rPr lang="en-GB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Center</a:t>
            </a:r>
            <a:endParaRPr lang="en-GB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fr-FR" kern="0" dirty="0" err="1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MoERE</a:t>
            </a:r>
            <a:r>
              <a:rPr lang="fr-FR" kern="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Ministry of </a:t>
            </a:r>
            <a:r>
              <a:rPr lang="fr-FR" kern="0" dirty="0" err="1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Electricity</a:t>
            </a:r>
            <a:r>
              <a:rPr lang="fr-FR" kern="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and </a:t>
            </a:r>
            <a:r>
              <a:rPr lang="fr-FR" kern="0" dirty="0" err="1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Renewable</a:t>
            </a:r>
            <a:r>
              <a:rPr lang="fr-FR" kern="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kern="0" dirty="0" err="1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Energy</a:t>
            </a:r>
            <a:endParaRPr lang="fr-FR" kern="0" dirty="0" smtClean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fr-FR" kern="0" dirty="0" err="1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MoETE</a:t>
            </a:r>
            <a:r>
              <a:rPr lang="fr-FR" kern="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Ministry of Education and </a:t>
            </a:r>
            <a:r>
              <a:rPr lang="fr-FR" kern="0" dirty="0" err="1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Technical</a:t>
            </a:r>
            <a:r>
              <a:rPr lang="fr-FR" kern="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Education</a:t>
            </a:r>
          </a:p>
          <a:p>
            <a:r>
              <a:rPr lang="en-GB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MoHESR</a:t>
            </a:r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: Ministry of Higher Education and Scientific Research</a:t>
            </a:r>
          </a:p>
          <a:p>
            <a:r>
              <a:rPr lang="en-GB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MoMP</a:t>
            </a:r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: Ministry of Man Power</a:t>
            </a:r>
          </a:p>
          <a:p>
            <a:r>
              <a:rPr lang="en-GB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MoTI</a:t>
            </a:r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: Ministry of Trade and Industry</a:t>
            </a:r>
          </a:p>
          <a:p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NREA : New and Renewable Energy Authority</a:t>
            </a:r>
          </a:p>
          <a:p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NRC: National Research </a:t>
            </a:r>
            <a:r>
              <a:rPr lang="en-GB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Center</a:t>
            </a:r>
            <a:endParaRPr lang="en-GB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ORE: OASIS Renewable Energy</a:t>
            </a:r>
          </a:p>
          <a:p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PVTD: Productivity and Vocational Training Department</a:t>
            </a:r>
          </a:p>
          <a:p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RENAC: Renewable Energy Academy</a:t>
            </a:r>
          </a:p>
          <a:p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SEDA: </a:t>
            </a:r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Solar Energy Development Association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6F4F92-661F-4424-ADED-7D3829A4203F}" type="slidenum">
              <a:rPr lang="de-DE" smtClean="0">
                <a:solidFill>
                  <a:srgbClr val="000000"/>
                </a:solidFill>
              </a:rPr>
              <a:pPr/>
              <a:t>1</a:t>
            </a:fld>
            <a:endParaRPr lang="de-DE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89708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889C2A-4B55-43BE-9CAE-1278895BFC3D}" type="slidenum">
              <a:rPr lang="de-DE" smtClean="0"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887443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963B5-5D71-48FB-BA67-B3F5B721E173}" type="datetimeFigureOut">
              <a:rPr lang="de-DE" smtClean="0"/>
              <a:t>27.09.2017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FD1997-0D3B-4B5C-ABF9-CAAFF791E8F1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017940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963B5-5D71-48FB-BA67-B3F5B721E173}" type="datetimeFigureOut">
              <a:rPr lang="de-DE" smtClean="0"/>
              <a:t>27.09.2017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FD1997-0D3B-4B5C-ABF9-CAAFF791E8F1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770875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963B5-5D71-48FB-BA67-B3F5B721E173}" type="datetimeFigureOut">
              <a:rPr lang="de-DE" smtClean="0"/>
              <a:t>27.09.2017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FD1997-0D3B-4B5C-ABF9-CAAFF791E8F1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6279368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headline, bulletpoi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dirty="0" smtClean="0"/>
              <a:t>Click here to add title</a:t>
            </a:r>
            <a:endParaRPr lang="de-DE" noProof="0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 smtClean="0"/>
              <a:t>Type presentation title here</a:t>
            </a:r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FE786E77-8943-46B0-A5F4-9FE2BBEC74F5}" type="datetime1">
              <a:rPr lang="en-GB" noProof="0" smtClean="0"/>
              <a:t>27/09/2017</a:t>
            </a:fld>
            <a:endParaRPr lang="de-DE" noProof="0"/>
          </a:p>
        </p:txBody>
      </p:sp>
      <p:sp>
        <p:nvSpPr>
          <p:cNvPr id="5" name="Inhaltsplatzhalter 2"/>
          <p:cNvSpPr>
            <a:spLocks noGrp="1"/>
          </p:cNvSpPr>
          <p:nvPr>
            <p:ph idx="1" hasCustomPrompt="1"/>
          </p:nvPr>
        </p:nvSpPr>
        <p:spPr>
          <a:xfrm>
            <a:off x="684000" y="2448000"/>
            <a:ext cx="7776000" cy="381600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 noProof="0" dirty="0" smtClean="0"/>
              <a:t>First layer</a:t>
            </a:r>
          </a:p>
          <a:p>
            <a:pPr lvl="1"/>
            <a:r>
              <a:rPr lang="en-GB" noProof="0" dirty="0" smtClean="0"/>
              <a:t>Second layer</a:t>
            </a:r>
          </a:p>
          <a:p>
            <a:pPr lvl="2"/>
            <a:r>
              <a:rPr lang="en-GB" noProof="0" dirty="0" smtClean="0"/>
              <a:t>Third layer</a:t>
            </a:r>
          </a:p>
          <a:p>
            <a:pPr lvl="3"/>
            <a:r>
              <a:rPr lang="en-GB" noProof="0" dirty="0" smtClean="0"/>
              <a:t>Fourth layer</a:t>
            </a:r>
          </a:p>
        </p:txBody>
      </p:sp>
    </p:spTree>
    <p:extLst>
      <p:ext uri="{BB962C8B-B14F-4D97-AF65-F5344CB8AC3E}">
        <p14:creationId xmlns:p14="http://schemas.microsoft.com/office/powerpoint/2010/main" val="399632650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963B5-5D71-48FB-BA67-B3F5B721E173}" type="datetimeFigureOut">
              <a:rPr lang="de-DE" smtClean="0"/>
              <a:t>27.09.2017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FD1997-0D3B-4B5C-ABF9-CAAFF791E8F1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163913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963B5-5D71-48FB-BA67-B3F5B721E173}" type="datetimeFigureOut">
              <a:rPr lang="de-DE" smtClean="0"/>
              <a:t>27.09.2017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FD1997-0D3B-4B5C-ABF9-CAAFF791E8F1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525399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963B5-5D71-48FB-BA67-B3F5B721E173}" type="datetimeFigureOut">
              <a:rPr lang="de-DE" smtClean="0"/>
              <a:t>27.09.2017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FD1997-0D3B-4B5C-ABF9-CAAFF791E8F1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178465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963B5-5D71-48FB-BA67-B3F5B721E173}" type="datetimeFigureOut">
              <a:rPr lang="de-DE" smtClean="0"/>
              <a:t>27.09.2017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FD1997-0D3B-4B5C-ABF9-CAAFF791E8F1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141652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963B5-5D71-48FB-BA67-B3F5B721E173}" type="datetimeFigureOut">
              <a:rPr lang="de-DE" smtClean="0"/>
              <a:t>27.09.2017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FD1997-0D3B-4B5C-ABF9-CAAFF791E8F1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194388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963B5-5D71-48FB-BA67-B3F5B721E173}" type="datetimeFigureOut">
              <a:rPr lang="de-DE" smtClean="0"/>
              <a:t>27.09.2017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FD1997-0D3B-4B5C-ABF9-CAAFF791E8F1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672027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963B5-5D71-48FB-BA67-B3F5B721E173}" type="datetimeFigureOut">
              <a:rPr lang="de-DE" smtClean="0"/>
              <a:t>27.09.2017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FD1997-0D3B-4B5C-ABF9-CAAFF791E8F1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461555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963B5-5D71-48FB-BA67-B3F5B721E173}" type="datetimeFigureOut">
              <a:rPr lang="de-DE" smtClean="0"/>
              <a:t>27.09.2017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FD1997-0D3B-4B5C-ABF9-CAAFF791E8F1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519339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2963B5-5D71-48FB-BA67-B3F5B721E173}" type="datetimeFigureOut">
              <a:rPr lang="de-DE" smtClean="0"/>
              <a:t>27.09.2017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FD1997-0D3B-4B5C-ABF9-CAAFF791E8F1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40548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D6A44507-CE0F-4FAF-BBFE-C889524E318D}" type="datetime1">
              <a:rPr lang="fr-FR" smtClean="0"/>
              <a:pPr/>
              <a:t>27/09/2017</a:t>
            </a:fld>
            <a:endParaRPr lang="de-DE" dirty="0"/>
          </a:p>
        </p:txBody>
      </p:sp>
      <p:sp>
        <p:nvSpPr>
          <p:cNvPr id="7" name="Rechteck 6"/>
          <p:cNvSpPr/>
          <p:nvPr/>
        </p:nvSpPr>
        <p:spPr>
          <a:xfrm>
            <a:off x="256088" y="188640"/>
            <a:ext cx="640414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solidFill>
                  <a:srgbClr val="C80F0F"/>
                </a:solidFill>
                <a:latin typeface="Arial"/>
                <a:cs typeface="Tahoma" pitchFamily="34" charset="0"/>
              </a:rPr>
              <a:t>Chart of Stakeholders and Key Players in Training Sector Development</a:t>
            </a:r>
          </a:p>
        </p:txBody>
      </p:sp>
      <p:sp>
        <p:nvSpPr>
          <p:cNvPr id="2" name="Espace réservé du pied de page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dirty="0" smtClean="0"/>
              <a:t>RE-ACTIVATE</a:t>
            </a:r>
            <a:endParaRPr lang="de-DE" dirty="0"/>
          </a:p>
        </p:txBody>
      </p:sp>
      <p:sp>
        <p:nvSpPr>
          <p:cNvPr id="50" name="Ellipse 4"/>
          <p:cNvSpPr>
            <a:spLocks noChangeArrowheads="1"/>
          </p:cNvSpPr>
          <p:nvPr/>
        </p:nvSpPr>
        <p:spPr bwMode="auto">
          <a:xfrm>
            <a:off x="1610526" y="918948"/>
            <a:ext cx="5875022" cy="5939052"/>
          </a:xfrm>
          <a:prstGeom prst="ellipse">
            <a:avLst/>
          </a:prstGeom>
          <a:solidFill>
            <a:srgbClr val="F7C869"/>
          </a:solidFill>
          <a:ln w="9525" algn="ctr">
            <a:solidFill>
              <a:srgbClr val="9AB0BA">
                <a:lumMod val="20000"/>
                <a:lumOff val="80000"/>
              </a:srgbClr>
            </a:solidFill>
            <a:round/>
            <a:headEnd/>
            <a:tailEnd/>
          </a:ln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FR" sz="1800" b="0" kern="0">
              <a:solidFill>
                <a:sysClr val="windowText" lastClr="000000"/>
              </a:solidFill>
            </a:endParaRPr>
          </a:p>
        </p:txBody>
      </p:sp>
      <p:sp>
        <p:nvSpPr>
          <p:cNvPr id="52" name="Ellipse 7"/>
          <p:cNvSpPr>
            <a:spLocks noChangeAspect="1"/>
          </p:cNvSpPr>
          <p:nvPr/>
        </p:nvSpPr>
        <p:spPr bwMode="auto">
          <a:xfrm>
            <a:off x="2303448" y="1630355"/>
            <a:ext cx="4400550" cy="4432300"/>
          </a:xfrm>
          <a:prstGeom prst="ellipse">
            <a:avLst/>
          </a:prstGeom>
          <a:solidFill>
            <a:srgbClr val="FFA600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de-DE" sz="1200" kern="0" dirty="0">
              <a:solidFill>
                <a:srgbClr val="002060"/>
              </a:solidFill>
            </a:endParaRPr>
          </a:p>
        </p:txBody>
      </p:sp>
      <p:sp>
        <p:nvSpPr>
          <p:cNvPr id="56" name="Ellipse 6"/>
          <p:cNvSpPr>
            <a:spLocks noChangeAspect="1"/>
          </p:cNvSpPr>
          <p:nvPr/>
        </p:nvSpPr>
        <p:spPr bwMode="auto">
          <a:xfrm>
            <a:off x="3203848" y="2594967"/>
            <a:ext cx="2544763" cy="2562225"/>
          </a:xfrm>
          <a:prstGeom prst="ellipse">
            <a:avLst/>
          </a:prstGeom>
          <a:solidFill>
            <a:srgbClr val="F09562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de-DE" sz="1400" dirty="0">
              <a:solidFill>
                <a:srgbClr val="C00000"/>
              </a:solidFill>
            </a:endParaRPr>
          </a:p>
        </p:txBody>
      </p:sp>
      <p:sp>
        <p:nvSpPr>
          <p:cNvPr id="55" name="Ellipse 5"/>
          <p:cNvSpPr>
            <a:spLocks noChangeAspect="1"/>
          </p:cNvSpPr>
          <p:nvPr/>
        </p:nvSpPr>
        <p:spPr bwMode="auto">
          <a:xfrm>
            <a:off x="3933094" y="3285570"/>
            <a:ext cx="1142962" cy="1151542"/>
          </a:xfrm>
          <a:prstGeom prst="ellipse">
            <a:avLst/>
          </a:prstGeom>
          <a:solidFill>
            <a:srgbClr val="CC3300"/>
          </a:solidFill>
          <a:ln w="9525" algn="ctr">
            <a:solidFill>
              <a:srgbClr val="890909"/>
            </a:solidFill>
            <a:round/>
            <a:headEnd/>
            <a:tailEnd/>
          </a:ln>
        </p:spPr>
        <p:txBody>
          <a:bodyPr wrap="none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de-DE" sz="1200" b="0" kern="0" smtClean="0">
              <a:solidFill>
                <a:srgbClr val="000000"/>
              </a:solidFill>
            </a:endParaRPr>
          </a:p>
        </p:txBody>
      </p:sp>
      <p:sp>
        <p:nvSpPr>
          <p:cNvPr id="65" name="Rectangle 64"/>
          <p:cNvSpPr/>
          <p:nvPr/>
        </p:nvSpPr>
        <p:spPr>
          <a:xfrm>
            <a:off x="3779912" y="4588435"/>
            <a:ext cx="135325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de-AT" sz="1400" b="1" kern="0" dirty="0" smtClean="0">
                <a:solidFill>
                  <a:srgbClr val="002060"/>
                </a:solidFill>
              </a:rPr>
              <a:t>Primary Players</a:t>
            </a:r>
            <a:endParaRPr lang="de-DE" sz="1400" b="1" kern="0" dirty="0">
              <a:solidFill>
                <a:srgbClr val="002060"/>
              </a:solidFill>
            </a:endParaRPr>
          </a:p>
        </p:txBody>
      </p:sp>
      <p:sp>
        <p:nvSpPr>
          <p:cNvPr id="67" name="Rectangle 66"/>
          <p:cNvSpPr/>
          <p:nvPr/>
        </p:nvSpPr>
        <p:spPr>
          <a:xfrm>
            <a:off x="3947962" y="6301339"/>
            <a:ext cx="119936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de-AT" sz="1400" b="1" kern="0" dirty="0" smtClean="0">
                <a:solidFill>
                  <a:srgbClr val="002060"/>
                </a:solidFill>
              </a:rPr>
              <a:t>Other Players</a:t>
            </a:r>
            <a:endParaRPr lang="de-DE" sz="1400" b="1" kern="0" dirty="0">
              <a:solidFill>
                <a:srgbClr val="002060"/>
              </a:solidFill>
            </a:endParaRPr>
          </a:p>
        </p:txBody>
      </p:sp>
      <p:sp>
        <p:nvSpPr>
          <p:cNvPr id="78" name="Rectangle 80"/>
          <p:cNvSpPr>
            <a:spLocks noChangeArrowheads="1"/>
          </p:cNvSpPr>
          <p:nvPr/>
        </p:nvSpPr>
        <p:spPr bwMode="auto">
          <a:xfrm>
            <a:off x="107429" y="1961696"/>
            <a:ext cx="792163" cy="336550"/>
          </a:xfrm>
          <a:prstGeom prst="rect">
            <a:avLst/>
          </a:prstGeom>
          <a:solidFill>
            <a:srgbClr val="CE4C0A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900" b="0" kern="0" dirty="0" smtClean="0">
                <a:solidFill>
                  <a:srgbClr val="000000"/>
                </a:solidFill>
              </a:rPr>
              <a:t>Private Players</a:t>
            </a:r>
            <a:endParaRPr lang="en-US" sz="900" b="0" kern="0" dirty="0">
              <a:solidFill>
                <a:srgbClr val="000000"/>
              </a:solidFill>
            </a:endParaRPr>
          </a:p>
        </p:txBody>
      </p:sp>
      <p:sp>
        <p:nvSpPr>
          <p:cNvPr id="79" name="Rectangle 81"/>
          <p:cNvSpPr>
            <a:spLocks noChangeArrowheads="1"/>
          </p:cNvSpPr>
          <p:nvPr/>
        </p:nvSpPr>
        <p:spPr bwMode="auto">
          <a:xfrm>
            <a:off x="107429" y="2415495"/>
            <a:ext cx="792163" cy="430212"/>
          </a:xfrm>
          <a:prstGeom prst="rect">
            <a:avLst/>
          </a:prstGeom>
          <a:solidFill>
            <a:srgbClr val="4B859F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00" b="0" kern="0" dirty="0" smtClean="0">
                <a:solidFill>
                  <a:srgbClr val="FFFFFF"/>
                </a:solidFill>
              </a:rPr>
              <a:t>Public </a:t>
            </a:r>
            <a:br>
              <a:rPr lang="en-US" sz="900" b="0" kern="0" dirty="0" smtClean="0">
                <a:solidFill>
                  <a:srgbClr val="FFFFFF"/>
                </a:solidFill>
              </a:rPr>
            </a:br>
            <a:r>
              <a:rPr lang="en-US" sz="900" b="0" kern="0" dirty="0" smtClean="0">
                <a:solidFill>
                  <a:srgbClr val="FFFFFF"/>
                </a:solidFill>
              </a:rPr>
              <a:t>Players</a:t>
            </a:r>
          </a:p>
        </p:txBody>
      </p:sp>
      <p:sp>
        <p:nvSpPr>
          <p:cNvPr id="81" name="Rectangle 73"/>
          <p:cNvSpPr>
            <a:spLocks noChangeArrowheads="1"/>
          </p:cNvSpPr>
          <p:nvPr/>
        </p:nvSpPr>
        <p:spPr bwMode="auto">
          <a:xfrm>
            <a:off x="6157689" y="4293096"/>
            <a:ext cx="790575" cy="210211"/>
          </a:xfrm>
          <a:prstGeom prst="rect">
            <a:avLst/>
          </a:prstGeom>
          <a:solidFill>
            <a:srgbClr val="CE4C0A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900" b="0" kern="0" dirty="0" smtClean="0">
                <a:solidFill>
                  <a:srgbClr val="000000"/>
                </a:solidFill>
              </a:rPr>
              <a:t>GACIC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FR" sz="900" b="0" kern="0" dirty="0" smtClean="0">
              <a:solidFill>
                <a:srgbClr val="000000"/>
              </a:solidFill>
            </a:endParaRPr>
          </a:p>
        </p:txBody>
      </p:sp>
      <p:sp>
        <p:nvSpPr>
          <p:cNvPr id="87" name="Rectangle 56"/>
          <p:cNvSpPr>
            <a:spLocks noChangeArrowheads="1"/>
          </p:cNvSpPr>
          <p:nvPr/>
        </p:nvSpPr>
        <p:spPr bwMode="auto">
          <a:xfrm>
            <a:off x="3458160" y="2484310"/>
            <a:ext cx="706438" cy="203195"/>
          </a:xfrm>
          <a:prstGeom prst="rect">
            <a:avLst/>
          </a:prstGeom>
          <a:solidFill>
            <a:srgbClr val="4B859F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900" b="0" kern="0" dirty="0" smtClean="0">
                <a:solidFill>
                  <a:srgbClr val="FFFFFF"/>
                </a:solidFill>
              </a:rPr>
              <a:t>IMC</a:t>
            </a:r>
          </a:p>
        </p:txBody>
      </p:sp>
      <p:sp>
        <p:nvSpPr>
          <p:cNvPr id="88" name="Rectangle 58"/>
          <p:cNvSpPr>
            <a:spLocks noChangeArrowheads="1"/>
          </p:cNvSpPr>
          <p:nvPr/>
        </p:nvSpPr>
        <p:spPr bwMode="auto">
          <a:xfrm>
            <a:off x="4295645" y="2236579"/>
            <a:ext cx="706438" cy="183769"/>
          </a:xfrm>
          <a:prstGeom prst="rect">
            <a:avLst/>
          </a:prstGeom>
          <a:solidFill>
            <a:srgbClr val="4B859F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900" b="0" kern="0" dirty="0" smtClean="0">
                <a:solidFill>
                  <a:srgbClr val="FFFFFF"/>
                </a:solidFill>
              </a:rPr>
              <a:t>CU-ERC</a:t>
            </a:r>
          </a:p>
        </p:txBody>
      </p:sp>
      <p:sp>
        <p:nvSpPr>
          <p:cNvPr id="90" name="Rectangle 54"/>
          <p:cNvSpPr>
            <a:spLocks noChangeArrowheads="1"/>
          </p:cNvSpPr>
          <p:nvPr/>
        </p:nvSpPr>
        <p:spPr bwMode="auto">
          <a:xfrm>
            <a:off x="5574400" y="3735598"/>
            <a:ext cx="827314" cy="221813"/>
          </a:xfrm>
          <a:prstGeom prst="rect">
            <a:avLst/>
          </a:prstGeom>
          <a:solidFill>
            <a:srgbClr val="4B859F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900" b="0" kern="0" dirty="0" smtClean="0">
                <a:solidFill>
                  <a:srgbClr val="FFFFFF"/>
                </a:solidFill>
              </a:rPr>
              <a:t>PVTD</a:t>
            </a:r>
          </a:p>
        </p:txBody>
      </p:sp>
      <p:sp>
        <p:nvSpPr>
          <p:cNvPr id="91" name="Rectangle 55"/>
          <p:cNvSpPr>
            <a:spLocks noChangeArrowheads="1"/>
          </p:cNvSpPr>
          <p:nvPr/>
        </p:nvSpPr>
        <p:spPr bwMode="auto">
          <a:xfrm>
            <a:off x="3779912" y="3068960"/>
            <a:ext cx="706438" cy="256495"/>
          </a:xfrm>
          <a:prstGeom prst="rect">
            <a:avLst/>
          </a:prstGeom>
          <a:solidFill>
            <a:srgbClr val="4B859F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900" b="0" kern="0" dirty="0" smtClean="0">
                <a:solidFill>
                  <a:srgbClr val="FFFFFF"/>
                </a:solidFill>
              </a:rPr>
              <a:t>NRC</a:t>
            </a:r>
          </a:p>
        </p:txBody>
      </p:sp>
      <p:sp>
        <p:nvSpPr>
          <p:cNvPr id="105" name="Rectangle 61"/>
          <p:cNvSpPr>
            <a:spLocks noChangeArrowheads="1"/>
          </p:cNvSpPr>
          <p:nvPr/>
        </p:nvSpPr>
        <p:spPr bwMode="auto">
          <a:xfrm>
            <a:off x="4661308" y="3153285"/>
            <a:ext cx="858837" cy="252653"/>
          </a:xfrm>
          <a:prstGeom prst="rect">
            <a:avLst/>
          </a:prstGeom>
          <a:solidFill>
            <a:srgbClr val="4B859F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900" b="0" kern="0" dirty="0" err="1" smtClean="0">
                <a:solidFill>
                  <a:srgbClr val="FFFFFF"/>
                </a:solidFill>
              </a:rPr>
              <a:t>MoHESR</a:t>
            </a:r>
            <a:endParaRPr lang="fr-FR" sz="900" b="0" kern="0" dirty="0" smtClean="0">
              <a:solidFill>
                <a:srgbClr val="FFFFFF"/>
              </a:solidFill>
            </a:endParaRPr>
          </a:p>
        </p:txBody>
      </p:sp>
      <p:sp>
        <p:nvSpPr>
          <p:cNvPr id="106" name="Rectangle 65"/>
          <p:cNvSpPr>
            <a:spLocks noChangeArrowheads="1"/>
          </p:cNvSpPr>
          <p:nvPr/>
        </p:nvSpPr>
        <p:spPr bwMode="auto">
          <a:xfrm>
            <a:off x="5304757" y="2871393"/>
            <a:ext cx="642215" cy="230176"/>
          </a:xfrm>
          <a:prstGeom prst="rect">
            <a:avLst/>
          </a:prstGeom>
          <a:solidFill>
            <a:srgbClr val="4B859F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900" b="0" kern="0" dirty="0" err="1" smtClean="0">
                <a:solidFill>
                  <a:srgbClr val="FFFFFF"/>
                </a:solidFill>
              </a:rPr>
              <a:t>MoERE</a:t>
            </a:r>
            <a:endParaRPr lang="fr-FR" sz="900" b="0" kern="0" dirty="0" smtClean="0">
              <a:solidFill>
                <a:srgbClr val="000000"/>
              </a:solidFill>
            </a:endParaRPr>
          </a:p>
        </p:txBody>
      </p:sp>
      <p:sp>
        <p:nvSpPr>
          <p:cNvPr id="115" name="Rectangle 73"/>
          <p:cNvSpPr>
            <a:spLocks noChangeArrowheads="1"/>
          </p:cNvSpPr>
          <p:nvPr/>
        </p:nvSpPr>
        <p:spPr bwMode="auto">
          <a:xfrm>
            <a:off x="4968875" y="4910488"/>
            <a:ext cx="790575" cy="278732"/>
          </a:xfrm>
          <a:prstGeom prst="rect">
            <a:avLst/>
          </a:prstGeom>
          <a:solidFill>
            <a:srgbClr val="CE4C0A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900" b="0" kern="0" dirty="0" smtClean="0">
                <a:solidFill>
                  <a:srgbClr val="000000"/>
                </a:solidFill>
              </a:rPr>
              <a:t>IAREEE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FR" sz="900" b="0" kern="0" dirty="0" smtClean="0">
              <a:solidFill>
                <a:srgbClr val="000000"/>
              </a:solidFill>
            </a:endParaRPr>
          </a:p>
        </p:txBody>
      </p:sp>
      <p:sp>
        <p:nvSpPr>
          <p:cNvPr id="124" name="Rectangle 69"/>
          <p:cNvSpPr>
            <a:spLocks noChangeArrowheads="1"/>
          </p:cNvSpPr>
          <p:nvPr/>
        </p:nvSpPr>
        <p:spPr bwMode="auto">
          <a:xfrm>
            <a:off x="3983840" y="5965532"/>
            <a:ext cx="737961" cy="267487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fr-FR" sz="900" b="0" kern="0" dirty="0" smtClean="0">
                <a:solidFill>
                  <a:schemeClr val="tx1"/>
                </a:solidFill>
              </a:rPr>
              <a:t>RENAC</a:t>
            </a:r>
            <a:endParaRPr lang="fr-FR" sz="900" b="0" kern="0" dirty="0">
              <a:solidFill>
                <a:schemeClr val="tx1"/>
              </a:solidFill>
            </a:endParaRPr>
          </a:p>
        </p:txBody>
      </p:sp>
      <p:sp>
        <p:nvSpPr>
          <p:cNvPr id="62" name="Rectangle 69"/>
          <p:cNvSpPr>
            <a:spLocks noChangeArrowheads="1"/>
          </p:cNvSpPr>
          <p:nvPr/>
        </p:nvSpPr>
        <p:spPr bwMode="auto">
          <a:xfrm>
            <a:off x="107504" y="2986481"/>
            <a:ext cx="808339" cy="402671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900" b="0" kern="0" dirty="0" smtClean="0">
                <a:solidFill>
                  <a:schemeClr val="tx1"/>
                </a:solidFill>
              </a:rPr>
              <a:t>International  Co-operation</a:t>
            </a:r>
            <a:endParaRPr lang="en-US" sz="900" b="0" kern="0" dirty="0">
              <a:solidFill>
                <a:schemeClr val="tx1"/>
              </a:solidFill>
            </a:endParaRPr>
          </a:p>
        </p:txBody>
      </p:sp>
      <p:pic>
        <p:nvPicPr>
          <p:cNvPr id="66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554" b="20591"/>
          <a:stretch/>
        </p:blipFill>
        <p:spPr bwMode="auto">
          <a:xfrm>
            <a:off x="7164288" y="260648"/>
            <a:ext cx="1675286" cy="7423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8" name="Rectangle 56"/>
          <p:cNvSpPr>
            <a:spLocks noChangeArrowheads="1"/>
          </p:cNvSpPr>
          <p:nvPr/>
        </p:nvSpPr>
        <p:spPr bwMode="auto">
          <a:xfrm>
            <a:off x="5542491" y="3454567"/>
            <a:ext cx="706438" cy="203195"/>
          </a:xfrm>
          <a:prstGeom prst="rect">
            <a:avLst/>
          </a:prstGeom>
          <a:solidFill>
            <a:srgbClr val="4B859F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900" b="0" kern="0" dirty="0" smtClean="0">
                <a:solidFill>
                  <a:srgbClr val="FFFFFF"/>
                </a:solidFill>
              </a:rPr>
              <a:t>ITC</a:t>
            </a:r>
          </a:p>
        </p:txBody>
      </p:sp>
      <p:sp>
        <p:nvSpPr>
          <p:cNvPr id="100" name="Rectangle 71"/>
          <p:cNvSpPr>
            <a:spLocks noChangeArrowheads="1"/>
          </p:cNvSpPr>
          <p:nvPr/>
        </p:nvSpPr>
        <p:spPr bwMode="auto">
          <a:xfrm>
            <a:off x="5734197" y="5250319"/>
            <a:ext cx="706438" cy="209713"/>
          </a:xfrm>
          <a:prstGeom prst="rect">
            <a:avLst/>
          </a:prstGeom>
          <a:solidFill>
            <a:srgbClr val="CE4C0A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900" b="0" kern="0" dirty="0" err="1" smtClean="0">
                <a:solidFill>
                  <a:srgbClr val="000000"/>
                </a:solidFill>
              </a:rPr>
              <a:t>Econsult</a:t>
            </a:r>
            <a:endParaRPr lang="fr-FR" sz="900" b="0" kern="0" dirty="0" smtClean="0">
              <a:solidFill>
                <a:srgbClr val="000000"/>
              </a:solidFill>
            </a:endParaRPr>
          </a:p>
        </p:txBody>
      </p:sp>
      <p:sp>
        <p:nvSpPr>
          <p:cNvPr id="101" name="Rectangle 71"/>
          <p:cNvSpPr>
            <a:spLocks noChangeArrowheads="1"/>
          </p:cNvSpPr>
          <p:nvPr/>
        </p:nvSpPr>
        <p:spPr bwMode="auto">
          <a:xfrm>
            <a:off x="4546494" y="5355175"/>
            <a:ext cx="706438" cy="209713"/>
          </a:xfrm>
          <a:prstGeom prst="rect">
            <a:avLst/>
          </a:prstGeom>
          <a:solidFill>
            <a:srgbClr val="CE4C0A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900" b="0" kern="0" dirty="0" smtClean="0">
                <a:solidFill>
                  <a:srgbClr val="000000"/>
                </a:solidFill>
              </a:rPr>
              <a:t>ORE</a:t>
            </a:r>
          </a:p>
        </p:txBody>
      </p:sp>
      <p:sp>
        <p:nvSpPr>
          <p:cNvPr id="102" name="Rectangle 61"/>
          <p:cNvSpPr>
            <a:spLocks noChangeArrowheads="1"/>
          </p:cNvSpPr>
          <p:nvPr/>
        </p:nvSpPr>
        <p:spPr bwMode="auto">
          <a:xfrm>
            <a:off x="3569147" y="2780928"/>
            <a:ext cx="858837" cy="252653"/>
          </a:xfrm>
          <a:prstGeom prst="rect">
            <a:avLst/>
          </a:prstGeom>
          <a:solidFill>
            <a:srgbClr val="4B859F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900" b="0" kern="0" dirty="0" err="1" smtClean="0">
                <a:solidFill>
                  <a:srgbClr val="FFFFFF"/>
                </a:solidFill>
              </a:rPr>
              <a:t>MoTI</a:t>
            </a:r>
            <a:endParaRPr lang="fr-FR" sz="900" b="0" kern="0" dirty="0" smtClean="0">
              <a:solidFill>
                <a:srgbClr val="FFFFFF"/>
              </a:solidFill>
            </a:endParaRPr>
          </a:p>
        </p:txBody>
      </p:sp>
      <p:sp>
        <p:nvSpPr>
          <p:cNvPr id="37" name="Rectangle 69"/>
          <p:cNvSpPr>
            <a:spLocks noChangeArrowheads="1"/>
          </p:cNvSpPr>
          <p:nvPr/>
        </p:nvSpPr>
        <p:spPr bwMode="auto">
          <a:xfrm>
            <a:off x="3628352" y="4187895"/>
            <a:ext cx="737961" cy="267487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fr-FR" sz="900" b="0" kern="0" dirty="0" smtClean="0">
                <a:solidFill>
                  <a:schemeClr val="tx1"/>
                </a:solidFill>
              </a:rPr>
              <a:t>EC</a:t>
            </a:r>
            <a:endParaRPr lang="fr-FR" sz="900" b="0" kern="0" dirty="0">
              <a:solidFill>
                <a:schemeClr val="tx1"/>
              </a:solidFill>
            </a:endParaRPr>
          </a:p>
        </p:txBody>
      </p:sp>
      <p:sp>
        <p:nvSpPr>
          <p:cNvPr id="38" name="Rectangle 61"/>
          <p:cNvSpPr>
            <a:spLocks noChangeArrowheads="1"/>
          </p:cNvSpPr>
          <p:nvPr/>
        </p:nvSpPr>
        <p:spPr bwMode="auto">
          <a:xfrm>
            <a:off x="4518779" y="2576024"/>
            <a:ext cx="858837" cy="252653"/>
          </a:xfrm>
          <a:prstGeom prst="rect">
            <a:avLst/>
          </a:prstGeom>
          <a:solidFill>
            <a:srgbClr val="4B859F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900" b="0" kern="0" dirty="0" err="1" smtClean="0">
                <a:solidFill>
                  <a:srgbClr val="FFFFFF"/>
                </a:solidFill>
              </a:rPr>
              <a:t>MoETE</a:t>
            </a:r>
            <a:endParaRPr lang="fr-FR" sz="900" b="0" kern="0" dirty="0" smtClean="0">
              <a:solidFill>
                <a:srgbClr val="FFFFFF"/>
              </a:solidFill>
            </a:endParaRPr>
          </a:p>
        </p:txBody>
      </p:sp>
      <p:sp>
        <p:nvSpPr>
          <p:cNvPr id="39" name="Rectangle 61"/>
          <p:cNvSpPr>
            <a:spLocks noChangeArrowheads="1"/>
          </p:cNvSpPr>
          <p:nvPr/>
        </p:nvSpPr>
        <p:spPr bwMode="auto">
          <a:xfrm>
            <a:off x="3974909" y="1258334"/>
            <a:ext cx="858837" cy="252653"/>
          </a:xfrm>
          <a:prstGeom prst="rect">
            <a:avLst/>
          </a:prstGeom>
          <a:solidFill>
            <a:srgbClr val="4B859F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900" b="0" kern="0" dirty="0" smtClean="0">
                <a:solidFill>
                  <a:srgbClr val="FFFFFF"/>
                </a:solidFill>
              </a:rPr>
              <a:t>EES</a:t>
            </a:r>
          </a:p>
        </p:txBody>
      </p:sp>
      <p:sp>
        <p:nvSpPr>
          <p:cNvPr id="40" name="Rectangle 73"/>
          <p:cNvSpPr>
            <a:spLocks noChangeArrowheads="1"/>
          </p:cNvSpPr>
          <p:nvPr/>
        </p:nvSpPr>
        <p:spPr bwMode="auto">
          <a:xfrm>
            <a:off x="5176858" y="5857418"/>
            <a:ext cx="1022946" cy="375601"/>
          </a:xfrm>
          <a:prstGeom prst="rect">
            <a:avLst/>
          </a:prstGeom>
          <a:solidFill>
            <a:srgbClr val="CE4C0A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00" b="0" kern="0" dirty="0" smtClean="0">
                <a:solidFill>
                  <a:srgbClr val="000000"/>
                </a:solidFill>
              </a:rPr>
              <a:t>Other Private Training Centers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FR" sz="900" b="0" kern="0" dirty="0" smtClean="0">
              <a:solidFill>
                <a:srgbClr val="000000"/>
              </a:solidFill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3787437" y="5589240"/>
            <a:ext cx="157672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de-AT" sz="1400" b="1" kern="0" dirty="0" smtClean="0">
                <a:solidFill>
                  <a:srgbClr val="002060"/>
                </a:solidFill>
              </a:rPr>
              <a:t>Secondary Players</a:t>
            </a:r>
            <a:endParaRPr lang="de-DE" sz="1400" b="1" kern="0" dirty="0">
              <a:solidFill>
                <a:srgbClr val="002060"/>
              </a:solidFill>
            </a:endParaRPr>
          </a:p>
        </p:txBody>
      </p:sp>
      <p:sp>
        <p:nvSpPr>
          <p:cNvPr id="43" name="Rectangle 42"/>
          <p:cNvSpPr/>
          <p:nvPr/>
        </p:nvSpPr>
        <p:spPr>
          <a:xfrm>
            <a:off x="107579" y="5229200"/>
            <a:ext cx="187423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kern="0" dirty="0" smtClean="0">
                <a:solidFill>
                  <a:srgbClr val="C80F0F">
                    <a:lumMod val="75000"/>
                  </a:srgbClr>
                </a:solidFill>
              </a:rPr>
              <a:t>Regional and International </a:t>
            </a:r>
          </a:p>
          <a:p>
            <a:r>
              <a:rPr lang="en-US" sz="1200" kern="0" dirty="0" smtClean="0">
                <a:solidFill>
                  <a:srgbClr val="C80F0F">
                    <a:lumMod val="75000"/>
                  </a:srgbClr>
                </a:solidFill>
              </a:rPr>
              <a:t>Co-operation</a:t>
            </a:r>
            <a:endParaRPr lang="en-US" sz="1200" kern="0" dirty="0">
              <a:solidFill>
                <a:srgbClr val="C80F0F">
                  <a:lumMod val="75000"/>
                </a:srgbClr>
              </a:solidFill>
            </a:endParaRPr>
          </a:p>
        </p:txBody>
      </p:sp>
      <p:sp>
        <p:nvSpPr>
          <p:cNvPr id="51" name="Rectangle 56"/>
          <p:cNvSpPr>
            <a:spLocks noChangeArrowheads="1"/>
          </p:cNvSpPr>
          <p:nvPr/>
        </p:nvSpPr>
        <p:spPr bwMode="auto">
          <a:xfrm>
            <a:off x="4691855" y="3452753"/>
            <a:ext cx="706438" cy="203195"/>
          </a:xfrm>
          <a:prstGeom prst="rect">
            <a:avLst/>
          </a:prstGeom>
          <a:solidFill>
            <a:srgbClr val="4B859F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900" b="0" kern="0" dirty="0" smtClean="0">
                <a:solidFill>
                  <a:srgbClr val="FFFFFF"/>
                </a:solidFill>
              </a:rPr>
              <a:t>NREA</a:t>
            </a:r>
          </a:p>
        </p:txBody>
      </p:sp>
      <p:sp>
        <p:nvSpPr>
          <p:cNvPr id="54" name="Rectangle 69"/>
          <p:cNvSpPr>
            <a:spLocks noChangeArrowheads="1"/>
          </p:cNvSpPr>
          <p:nvPr/>
        </p:nvSpPr>
        <p:spPr bwMode="auto">
          <a:xfrm>
            <a:off x="2790033" y="4980502"/>
            <a:ext cx="1421927" cy="53673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/>
            <a:r>
              <a:rPr lang="en-US" sz="900" kern="0" dirty="0" smtClean="0"/>
              <a:t>Other Bilateral and International Development  Institutions</a:t>
            </a:r>
            <a:endParaRPr lang="en-US" sz="900" b="0" kern="0" dirty="0">
              <a:solidFill>
                <a:schemeClr val="tx1"/>
              </a:solidFill>
            </a:endParaRPr>
          </a:p>
        </p:txBody>
      </p:sp>
      <p:sp>
        <p:nvSpPr>
          <p:cNvPr id="57" name="Rectangle 69"/>
          <p:cNvSpPr>
            <a:spLocks noChangeArrowheads="1"/>
          </p:cNvSpPr>
          <p:nvPr/>
        </p:nvSpPr>
        <p:spPr bwMode="auto">
          <a:xfrm>
            <a:off x="2771875" y="3944174"/>
            <a:ext cx="576553" cy="276914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/>
            <a:r>
              <a:rPr lang="fr-FR" sz="900" kern="0" dirty="0" smtClean="0"/>
              <a:t>UNDP</a:t>
            </a:r>
            <a:endParaRPr lang="fr-FR" sz="900" b="0" kern="0" dirty="0">
              <a:solidFill>
                <a:schemeClr val="tx1"/>
              </a:solidFill>
            </a:endParaRPr>
          </a:p>
        </p:txBody>
      </p:sp>
      <p:sp>
        <p:nvSpPr>
          <p:cNvPr id="58" name="Rectangle 69"/>
          <p:cNvSpPr>
            <a:spLocks noChangeArrowheads="1"/>
          </p:cNvSpPr>
          <p:nvPr/>
        </p:nvSpPr>
        <p:spPr bwMode="auto">
          <a:xfrm>
            <a:off x="1650048" y="3794599"/>
            <a:ext cx="576553" cy="276914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/>
            <a:r>
              <a:rPr lang="fr-FR" sz="900" kern="0" dirty="0" smtClean="0"/>
              <a:t>GEF</a:t>
            </a:r>
            <a:endParaRPr lang="fr-FR" sz="900" b="0" kern="0" dirty="0">
              <a:solidFill>
                <a:schemeClr val="tx1"/>
              </a:solidFill>
            </a:endParaRPr>
          </a:p>
        </p:txBody>
      </p:sp>
      <p:sp>
        <p:nvSpPr>
          <p:cNvPr id="59" name="Rectangle 69"/>
          <p:cNvSpPr>
            <a:spLocks noChangeArrowheads="1"/>
          </p:cNvSpPr>
          <p:nvPr/>
        </p:nvSpPr>
        <p:spPr bwMode="auto">
          <a:xfrm>
            <a:off x="1907215" y="4866266"/>
            <a:ext cx="576553" cy="276914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/>
            <a:r>
              <a:rPr lang="fr-FR" sz="900" kern="0" dirty="0" smtClean="0"/>
              <a:t>USAID</a:t>
            </a:r>
            <a:endParaRPr lang="fr-FR" sz="900" b="0" kern="0" dirty="0">
              <a:solidFill>
                <a:schemeClr val="tx1"/>
              </a:solidFill>
            </a:endParaRPr>
          </a:p>
        </p:txBody>
      </p:sp>
      <p:sp>
        <p:nvSpPr>
          <p:cNvPr id="60" name="Rectangle 69"/>
          <p:cNvSpPr>
            <a:spLocks noChangeArrowheads="1"/>
          </p:cNvSpPr>
          <p:nvPr/>
        </p:nvSpPr>
        <p:spPr bwMode="auto">
          <a:xfrm>
            <a:off x="3532698" y="3794599"/>
            <a:ext cx="576553" cy="276914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/>
            <a:r>
              <a:rPr lang="fr-FR" sz="900" kern="0" dirty="0" smtClean="0"/>
              <a:t>GIZ</a:t>
            </a:r>
            <a:endParaRPr lang="fr-FR" sz="900" b="0" kern="0" dirty="0">
              <a:solidFill>
                <a:schemeClr val="tx1"/>
              </a:solidFill>
            </a:endParaRPr>
          </a:p>
        </p:txBody>
      </p:sp>
      <p:sp>
        <p:nvSpPr>
          <p:cNvPr id="63" name="Rectangle 69"/>
          <p:cNvSpPr>
            <a:spLocks noChangeArrowheads="1"/>
          </p:cNvSpPr>
          <p:nvPr/>
        </p:nvSpPr>
        <p:spPr bwMode="auto">
          <a:xfrm>
            <a:off x="1732810" y="4316925"/>
            <a:ext cx="576553" cy="276914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/>
            <a:r>
              <a:rPr lang="fr-FR" sz="900" kern="0" dirty="0" err="1" smtClean="0"/>
              <a:t>AfDB</a:t>
            </a:r>
            <a:endParaRPr lang="fr-FR" sz="900" b="0" kern="0" dirty="0">
              <a:solidFill>
                <a:schemeClr val="tx1"/>
              </a:solidFill>
            </a:endParaRPr>
          </a:p>
        </p:txBody>
      </p:sp>
      <p:cxnSp>
        <p:nvCxnSpPr>
          <p:cNvPr id="68" name="Straight Connector 67"/>
          <p:cNvCxnSpPr/>
          <p:nvPr/>
        </p:nvCxnSpPr>
        <p:spPr>
          <a:xfrm>
            <a:off x="4566268" y="3964369"/>
            <a:ext cx="2886052" cy="7189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71" name="Straight Connector 70"/>
          <p:cNvCxnSpPr/>
          <p:nvPr/>
        </p:nvCxnSpPr>
        <p:spPr>
          <a:xfrm flipH="1" flipV="1">
            <a:off x="2265308" y="2025473"/>
            <a:ext cx="2300960" cy="1938896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72" name="Rectangle 71"/>
          <p:cNvSpPr>
            <a:spLocks noChangeArrowheads="1"/>
          </p:cNvSpPr>
          <p:nvPr/>
        </p:nvSpPr>
        <p:spPr bwMode="auto">
          <a:xfrm>
            <a:off x="5021062" y="4154719"/>
            <a:ext cx="874648" cy="195812"/>
          </a:xfrm>
          <a:prstGeom prst="rect">
            <a:avLst/>
          </a:prstGeom>
          <a:solidFill>
            <a:srgbClr val="CE4C0A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900" b="1" kern="0" dirty="0" smtClean="0">
                <a:solidFill>
                  <a:srgbClr val="000000"/>
                </a:solidFill>
              </a:rPr>
              <a:t>SEDA</a:t>
            </a:r>
          </a:p>
        </p:txBody>
      </p:sp>
      <p:cxnSp>
        <p:nvCxnSpPr>
          <p:cNvPr id="74" name="Straight Connector 73"/>
          <p:cNvCxnSpPr/>
          <p:nvPr/>
        </p:nvCxnSpPr>
        <p:spPr>
          <a:xfrm flipH="1">
            <a:off x="4448534" y="3978756"/>
            <a:ext cx="97960" cy="2879244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82" name="Rectangle 81"/>
          <p:cNvSpPr/>
          <p:nvPr/>
        </p:nvSpPr>
        <p:spPr>
          <a:xfrm>
            <a:off x="7524328" y="5517232"/>
            <a:ext cx="105830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kern="0" dirty="0" smtClean="0">
                <a:solidFill>
                  <a:srgbClr val="C80F0F">
                    <a:lumMod val="75000"/>
                  </a:srgbClr>
                </a:solidFill>
              </a:rPr>
              <a:t>Private Sector</a:t>
            </a:r>
          </a:p>
        </p:txBody>
      </p:sp>
      <p:sp>
        <p:nvSpPr>
          <p:cNvPr id="84" name="Rectangle 52"/>
          <p:cNvSpPr>
            <a:spLocks noChangeArrowheads="1"/>
          </p:cNvSpPr>
          <p:nvPr/>
        </p:nvSpPr>
        <p:spPr bwMode="auto">
          <a:xfrm>
            <a:off x="5148064" y="1988840"/>
            <a:ext cx="1152128" cy="445038"/>
          </a:xfrm>
          <a:prstGeom prst="rect">
            <a:avLst/>
          </a:prstGeom>
          <a:solidFill>
            <a:srgbClr val="4B859F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00" b="0" kern="0" dirty="0" smtClean="0">
                <a:solidFill>
                  <a:schemeClr val="bg1"/>
                </a:solidFill>
              </a:rPr>
              <a:t>Academia and Research Centers</a:t>
            </a:r>
          </a:p>
        </p:txBody>
      </p:sp>
      <p:sp>
        <p:nvSpPr>
          <p:cNvPr id="85" name="Rectangle 69"/>
          <p:cNvSpPr>
            <a:spLocks noChangeArrowheads="1"/>
          </p:cNvSpPr>
          <p:nvPr/>
        </p:nvSpPr>
        <p:spPr bwMode="auto">
          <a:xfrm>
            <a:off x="3022880" y="3400460"/>
            <a:ext cx="576553" cy="276914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/>
            <a:r>
              <a:rPr lang="fr-FR" sz="900" kern="0" dirty="0" smtClean="0"/>
              <a:t>RCREEE</a:t>
            </a:r>
            <a:endParaRPr lang="fr-FR" sz="900" b="0" kern="0" dirty="0">
              <a:solidFill>
                <a:schemeClr val="tx1"/>
              </a:solidFill>
            </a:endParaRPr>
          </a:p>
        </p:txBody>
      </p:sp>
      <p:sp>
        <p:nvSpPr>
          <p:cNvPr id="86" name="Rectangle 54"/>
          <p:cNvSpPr>
            <a:spLocks noChangeArrowheads="1"/>
          </p:cNvSpPr>
          <p:nvPr/>
        </p:nvSpPr>
        <p:spPr bwMode="auto">
          <a:xfrm>
            <a:off x="6138238" y="2839184"/>
            <a:ext cx="827314" cy="221813"/>
          </a:xfrm>
          <a:prstGeom prst="rect">
            <a:avLst/>
          </a:prstGeom>
          <a:solidFill>
            <a:srgbClr val="4B859F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900" b="0" kern="0" dirty="0" smtClean="0">
                <a:solidFill>
                  <a:srgbClr val="FFFFFF"/>
                </a:solidFill>
              </a:rPr>
              <a:t>EEHC</a:t>
            </a:r>
          </a:p>
        </p:txBody>
      </p:sp>
      <p:sp>
        <p:nvSpPr>
          <p:cNvPr id="64" name="Rectangle 63"/>
          <p:cNvSpPr/>
          <p:nvPr/>
        </p:nvSpPr>
        <p:spPr>
          <a:xfrm>
            <a:off x="4109251" y="3800073"/>
            <a:ext cx="91403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de-AT" sz="1200" b="1" kern="0" dirty="0" smtClean="0">
                <a:solidFill>
                  <a:schemeClr val="bg1"/>
                </a:solidFill>
              </a:rPr>
              <a:t>Key Players</a:t>
            </a:r>
            <a:endParaRPr lang="de-DE" sz="1200" b="1" kern="0" dirty="0">
              <a:solidFill>
                <a:schemeClr val="bg1"/>
              </a:solidFill>
            </a:endParaRPr>
          </a:p>
        </p:txBody>
      </p:sp>
      <p:sp>
        <p:nvSpPr>
          <p:cNvPr id="93" name="Rectangle 92"/>
          <p:cNvSpPr/>
          <p:nvPr/>
        </p:nvSpPr>
        <p:spPr>
          <a:xfrm>
            <a:off x="6455594" y="1279793"/>
            <a:ext cx="243688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1200" kern="0" dirty="0" smtClean="0">
                <a:solidFill>
                  <a:srgbClr val="C80F0F">
                    <a:lumMod val="75000"/>
                  </a:srgbClr>
                </a:solidFill>
              </a:rPr>
              <a:t>Policy </a:t>
            </a:r>
            <a:r>
              <a:rPr lang="en-US" sz="1200" kern="0" dirty="0" smtClean="0">
                <a:solidFill>
                  <a:srgbClr val="C80F0F">
                    <a:lumMod val="75000"/>
                  </a:srgbClr>
                </a:solidFill>
              </a:rPr>
              <a:t>Making  and Public Agencies</a:t>
            </a:r>
            <a:endParaRPr lang="en-US" sz="1200" kern="0" dirty="0">
              <a:solidFill>
                <a:srgbClr val="C80F0F">
                  <a:lumMod val="75000"/>
                </a:srgbClr>
              </a:solidFill>
            </a:endParaRPr>
          </a:p>
        </p:txBody>
      </p:sp>
      <p:sp>
        <p:nvSpPr>
          <p:cNvPr id="94" name="Rectangle 54"/>
          <p:cNvSpPr>
            <a:spLocks noChangeArrowheads="1"/>
          </p:cNvSpPr>
          <p:nvPr/>
        </p:nvSpPr>
        <p:spPr bwMode="auto">
          <a:xfrm>
            <a:off x="2987824" y="1844824"/>
            <a:ext cx="827314" cy="221813"/>
          </a:xfrm>
          <a:prstGeom prst="rect">
            <a:avLst/>
          </a:prstGeom>
          <a:solidFill>
            <a:srgbClr val="4B859F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900" b="0" kern="0" dirty="0" err="1" smtClean="0">
                <a:solidFill>
                  <a:srgbClr val="FFFFFF"/>
                </a:solidFill>
              </a:rPr>
              <a:t>MoMP</a:t>
            </a:r>
            <a:endParaRPr lang="fr-FR" sz="900" b="0" kern="0" dirty="0" smtClean="0">
              <a:solidFill>
                <a:srgbClr val="FFFFFF"/>
              </a:solidFill>
            </a:endParaRPr>
          </a:p>
        </p:txBody>
      </p:sp>
      <p:sp>
        <p:nvSpPr>
          <p:cNvPr id="95" name="Rectangle 73"/>
          <p:cNvSpPr>
            <a:spLocks noChangeArrowheads="1"/>
          </p:cNvSpPr>
          <p:nvPr/>
        </p:nvSpPr>
        <p:spPr bwMode="auto">
          <a:xfrm>
            <a:off x="6084168" y="4797152"/>
            <a:ext cx="790575" cy="210211"/>
          </a:xfrm>
          <a:prstGeom prst="rect">
            <a:avLst/>
          </a:prstGeom>
          <a:solidFill>
            <a:srgbClr val="CE4C0A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900" b="0" kern="0" dirty="0" smtClean="0">
                <a:solidFill>
                  <a:srgbClr val="000000"/>
                </a:solidFill>
              </a:rPr>
              <a:t>Siemens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FR" sz="900" b="0" kern="0" dirty="0" smtClean="0">
              <a:solidFill>
                <a:srgbClr val="000000"/>
              </a:solidFill>
            </a:endParaRPr>
          </a:p>
        </p:txBody>
      </p:sp>
      <p:pic>
        <p:nvPicPr>
          <p:cNvPr id="61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6237312"/>
            <a:ext cx="1447288" cy="4752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9" name="Rectangle 69"/>
          <p:cNvSpPr>
            <a:spLocks noChangeArrowheads="1"/>
          </p:cNvSpPr>
          <p:nvPr/>
        </p:nvSpPr>
        <p:spPr bwMode="auto">
          <a:xfrm>
            <a:off x="1979712" y="2648030"/>
            <a:ext cx="576553" cy="276914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/>
            <a:r>
              <a:rPr lang="fr-FR" sz="900" kern="0" dirty="0" smtClean="0"/>
              <a:t>FAO</a:t>
            </a:r>
            <a:endParaRPr lang="fr-FR" sz="900" b="0" kern="0" dirty="0">
              <a:solidFill>
                <a:schemeClr val="tx1"/>
              </a:solidFill>
            </a:endParaRPr>
          </a:p>
        </p:txBody>
      </p:sp>
      <p:sp>
        <p:nvSpPr>
          <p:cNvPr id="70" name="Rectangle 69"/>
          <p:cNvSpPr>
            <a:spLocks noChangeArrowheads="1"/>
          </p:cNvSpPr>
          <p:nvPr/>
        </p:nvSpPr>
        <p:spPr bwMode="auto">
          <a:xfrm>
            <a:off x="1763688" y="3152086"/>
            <a:ext cx="576553" cy="276914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/>
            <a:r>
              <a:rPr lang="fr-FR" sz="900" kern="0" dirty="0" smtClean="0"/>
              <a:t>ILO</a:t>
            </a:r>
            <a:endParaRPr lang="fr-FR" sz="900" b="0" kern="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814996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620688"/>
            <a:ext cx="7992456" cy="5643312"/>
          </a:xfrm>
        </p:spPr>
        <p:txBody>
          <a:bodyPr>
            <a:normAutofit fontScale="92500" lnSpcReduction="20000"/>
          </a:bodyPr>
          <a:lstStyle/>
          <a:p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CU-ERC: Cairo University Energy Research Centre</a:t>
            </a:r>
          </a:p>
          <a:p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EC: European Commission Programmes</a:t>
            </a:r>
          </a:p>
          <a:p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EEHC: </a:t>
            </a:r>
            <a:r>
              <a:rPr lang="de-DE" dirty="0"/>
              <a:t>Egyptian Electricity Holding Company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EES</a:t>
            </a:r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: Egyptian Engineering Syndicate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FAO: Food and Agriculture Organization of the United Nations</a:t>
            </a:r>
          </a:p>
          <a:p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GACIC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: German-Arab Chamber of Industry and Commerce</a:t>
            </a:r>
          </a:p>
          <a:p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IAREEE: International Academy for Renewable Energy &amp; Energy Efficiency</a:t>
            </a:r>
          </a:p>
          <a:p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IMC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: Industrial Modernisation </a:t>
            </a: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Center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ILO: International Labour Organization of the United Nations</a:t>
            </a:r>
          </a:p>
          <a:p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ITC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: Industrial Training </a:t>
            </a: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Center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fr-FR" kern="0" dirty="0" err="1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MoERE</a:t>
            </a:r>
            <a:r>
              <a:rPr lang="fr-FR" kern="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Ministry of </a:t>
            </a:r>
            <a:r>
              <a:rPr lang="fr-FR" kern="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Electricity</a:t>
            </a:r>
            <a:r>
              <a:rPr lang="fr-FR" kern="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and </a:t>
            </a:r>
            <a:r>
              <a:rPr lang="fr-FR" kern="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Renewable</a:t>
            </a:r>
            <a:r>
              <a:rPr lang="fr-FR" kern="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kern="0" dirty="0" err="1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Energy</a:t>
            </a:r>
            <a:endParaRPr lang="fr-FR" kern="0" dirty="0" smtClean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fr-FR" kern="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MoETE</a:t>
            </a:r>
            <a:r>
              <a:rPr lang="fr-FR" kern="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Ministry of Education and </a:t>
            </a:r>
            <a:r>
              <a:rPr lang="fr-FR" kern="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Technical</a:t>
            </a:r>
            <a:r>
              <a:rPr lang="fr-FR" kern="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Education</a:t>
            </a:r>
          </a:p>
          <a:p>
            <a:r>
              <a:rPr lang="en-GB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MoHESR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: Ministry of Higher Education and Scientific Research</a:t>
            </a:r>
          </a:p>
          <a:p>
            <a:r>
              <a:rPr lang="en-GB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MoMP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: Ministry of Man Power</a:t>
            </a:r>
          </a:p>
          <a:p>
            <a:r>
              <a:rPr lang="en-GB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MoTI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: Ministry of Trade and Industry</a:t>
            </a:r>
          </a:p>
          <a:p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NREA : New and Renewable Energy Authority</a:t>
            </a:r>
          </a:p>
          <a:p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NRC</a:t>
            </a:r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: National Research </a:t>
            </a:r>
            <a:r>
              <a:rPr lang="en-GB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Center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ORE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: OASIS Renewable Energy</a:t>
            </a:r>
          </a:p>
          <a:p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PVTD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: Productivity and Vocational Training Department</a:t>
            </a:r>
          </a:p>
          <a:p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RENAC: Renewable Energy Academy</a:t>
            </a:r>
          </a:p>
          <a:p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SEDA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Solar Energy Development </a:t>
            </a:r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Association</a:t>
            </a:r>
          </a:p>
        </p:txBody>
      </p:sp>
    </p:spTree>
    <p:extLst>
      <p:ext uri="{BB962C8B-B14F-4D97-AF65-F5344CB8AC3E}">
        <p14:creationId xmlns:p14="http://schemas.microsoft.com/office/powerpoint/2010/main" val="131764540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527</TotalTime>
  <Words>367</Words>
  <Application>Microsoft Office PowerPoint</Application>
  <PresentationFormat>On-screen Show (4:3)</PresentationFormat>
  <Paragraphs>90</Paragraphs>
  <Slides>2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Larissa</vt:lpstr>
      <vt:lpstr>PowerPoint Presentation</vt:lpstr>
      <vt:lpstr>PowerPoint Presentation</vt:lpstr>
    </vt:vector>
  </TitlesOfParts>
  <Company>GIZ GmbH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UserLA3067</dc:creator>
  <cp:lastModifiedBy>Inass</cp:lastModifiedBy>
  <cp:revision>37</cp:revision>
  <dcterms:created xsi:type="dcterms:W3CDTF">2016-05-14T11:53:35Z</dcterms:created>
  <dcterms:modified xsi:type="dcterms:W3CDTF">2017-09-27T14:32:14Z</dcterms:modified>
</cp:coreProperties>
</file>